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week we cleaned one file. This week the truth gets one notch more realistic: data does not arrive in one file. Today's inbox holds six monthly sales exports, the customer list you cleaned last lesson, and a budget grid from finance that is beautiful to read and useless to analyze. By the end of the session you will know the two verbs that combine tables, the one dropdown that can silently delete most of a company's sales, and the transform that turns finance's grid into something you can actually chart.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stop: finance's budget file. Thirty rows — one per region and category pair — with twelve month columns marching across. This shape is called a crosstab, and I want to be fair to it: for human reading, it is the right shape. Finance should keep making it. But for analysis it is useless, for one precise reason: the month is trapped in the column headers instead of living in the data. You cannot put column headings on a chart axis. You cannot filter to the second quarter. You cannot join January's target against January's actuals. The information is all there — it is just stored in the furniture.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cure is called unpivot. Select the two identity columns — Region and Category, the ones that describe each row — then Transform, Unpivot Other Columns. The twelve month columns collapse into two: Attribute holds the month names, freed from the headers, and Value holds the numbers that sat beneath them. Rename them properly, set the types, and the thirty-row grid becomes three hundred sixty tall rows — thirty times twelve, a multiplication you can verify. Each row now says region, category, month, target, and that shape joins, filters, and charts like every other table you own. One deliberate choice hiding in there: we unpivoted the other columns rather than selecting the twelve months directly. Same result today — different result in January, when finance adds a thirteenth column and other-columns catches it automatically while a fixed selection would quietly miss it.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last discussion, and it is this week's Hot practice wearing a preview. You run a duplicate check on the combined twenty-six thousand row sales table and it finds twenty-three exact duplicate rows. Do you delete them? Talk it through. Last week the answer was an easy yes — a customer file has one row per customer, so a full-row copy can only be an error. But these are transaction lines, and this export carries no line-number column. A customer who puts the same lamp in the cart twice produces two genuinely identical rows. Are your twenty-three rows export errors, or real sales that happen to look alike? Here is the resolution: you cannot tell from inside the table — and that is the point. You settle it with an outside reference. This table reconciles to finance's independent half-year figure to the cent with those rows left in. Delete them and you are the one creating the error. Same button as last week; different data contract; opposite answer.</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translation note before we close. If you have met SQL, today was familiar: merge is JOIN, append is UNION, and the join kinds are the same animals in friendlier clothing. If you have never touched SQL, then quietly, today, you learned the concept that half of SQL interviews revolve around — from a dialog box instead of a keyword. When you meet the keyword someday, it will already be yours.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 is the week in one breath. Append stacks same-shaped tables — six files became twenty-six thousand one hundred thirty-nine rows, and the Folder connector makes next year free. Merge looks up by key, and the join kind is a claim about which rows deserve to exist: the default kept everything, Inner silently kept six percent, and the anti join turned the leftovers into an audit tool. Unpivot freed finance's months from the column headers — thirty rows became three hundred sixty, a multiplication you predicted before you ran it. And that is the deepest habit of the week: predict, then run. Counts you expected are checks; counts you merely received are decoration. This week's assignment grades exactly those counts — twenty-six thousand one hundred thirty-nine, twice, then three hundred sixty. Next lesson, Module Two begins: the tables stop being a pile and start being a model, and you meet the diagram that will run the rest of your course.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Combining tables has two fundamentally different verbs, and mixing them up is one of the oldest mistakes in data work. Append stacks: same-shaped tables, one on top of another, producing more rows. Merge looks up: two different-shaped tables joined by a shared key column, producing more columns. Six monthly files of identical shape want appending. Sales lines that need customer segments attached want merging. Here is the thing to respect: get them backwards and Power Query will not stop you. It will do exactly the wrong thing you asked for, fluently and without complaint. Before you open either dialog, say the sentence: do I want more rows, or more columns?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six monthly exports share identical columns, so they stack. Home, Append Queries, Append Queries as New, select all six, and the result is one table of twenty-six thousand, one hundred thirty-nine rows covering January through June. One line chart instead of six files. And once you have done this by hand, learn the professional shortcut: the Folder connector points at a directory and combines every file in it on every refresh. When July's file lands in that folder, it joins the table by simply existing. Twelve files by December, twenty-four next year — zero edits to your recipe.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Append has one demand: column names must match, because it aligns columns by name. If one file renamed Quantity to Q-t-y, the append still runs — and the result quietly grows an extra column that is mostly null, next to a Quantity column that is null wherever that file's rows sit. Nothing warns you; the table simply gets wider and worse. The defense is last week's habit wearing this week's clothes: after every append, thirty seconds with the column list and the null bars. A profile pane that shows a column suddenly half empty is an append telling you two files disagreed about a name.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quick prediction beat. You append the six files. January alone has three thousand nine hundred three rows; all six together should give twenty-six thousand one hundred thirty-nine. Your result shows twenty-two thousand two hundred thirty-six. What do you check first? Do the arithmetic. Twenty-six thousand one hundred thirty-nine minus twenty-two thousand two hundred thirty-six is three thousand nine hundred three — exactly January. One file missed the append. The point is not this particular bug; the point is that you only caught it because you knew what count to expect. Predict, then run. That habit is about to matter much more.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merge — the lookup. Home, Merge Queries: pick the sales table, pick the customer table, click the key column in each. And then the dialog asks the question this whole lesson exists to make you take seriously: Join Kind. That dropdown is not a technicality. It is a claim about which rows deserve to exist in the result. To show you what the claim does, we run an experiment with real counts: our twenty-six thousand appended sales rows, merged against the five-hundred-customer marketing list you cleaned last week. Same tables, same key, three different join kinds — three wildly different tables.</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 are the results, and this table is the lesson. Left Outer, the default, returns all twenty-six thousand one hundred thirty-nine sales — every row survives, with customer details attached where they exist and nulls where they do not. Inner returns one thousand six hundred twenty-seven rows: only the sales whose customer appears in the five-hundred-person list. And Left Anti returns twenty-four thousand five hundred twelve: precisely the sales with no match — the complement of Inner. Notice the two smaller numbers sum to the big one, always and exactly, because Inner and Anti split the left table between them. Now look at Inner's row once more. Choosing it instead of the default did not error and did not warn. It produced a smaller, plausible-looking table missing ninety-four percent of the company's sales.</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defense against the silent wrong join is the same habit the append beat taught: write down the row count you expect before you click OK, and compare after. A left join returns exactly the left table's count — if, and only if, the right table's key column is unique. If the lookup has duplicate keys, each duplicate multiplies its matching rows, and your table grows. Twenty-nine thousand rows out of a twenty-six thousand row merge does not mean bonus data; it means the key you trusted is not a key. Ten seconds with the profile pane before merging — five hundred rows, five hundred distinct — is the guarantee. If the count after any merge surprises you, the merge is telling you something about your data. Listen before you ship.</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That left anti count — twenty-four thousand five hundred twelve sales with no matching customer — looked like a failure a minute ago. Flip the question and it becomes an instrument. Which sales reference a customer missing from our marketing list? That is exactly what an auditor asks, and the anti join answers it in one step. Generalize the pattern and keep it for life: anti joins find orphans. Orders that reference a product the catalog no longer contains. Payments that reference no invoice. Payroll rows for people missing from the active-employee roster. Any time two tables are supposed to agree, the anti join measures precisely how much they do not.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Title slide: Power Query II: Combine"/>
          <p:cNvSpPr>
            <a:spLocks noGrp="1"/>
          </p:cNvSpPr>
          <p:nvPr>
            <p:ph type="ctrTitle"/>
          </p:nvPr>
        </p:nvSpPr>
        <p:spPr/>
        <p:txBody>
          <a:bodyPr/>
          <a:lstStyle/>
          <a:p>
            <a:r>
              <a:rPr>
                <a:solidFill>
                  <a:srgbClr val="23203A"/>
                </a:solidFill>
              </a:rPr>
              <a:t>Power Query II: Combine</a:t>
            </a:r>
          </a:p>
        </p:txBody>
      </p:sp>
      <p:sp>
        <p:nvSpPr>
          <p:cNvPr id="3" name="Subtitle 2" descr="Business Intelligence with Power BI · Lesson 3"/>
          <p:cNvSpPr>
            <a:spLocks noGrp="1"/>
          </p:cNvSpPr>
          <p:nvPr>
            <p:ph type="subTitle" idx="1"/>
          </p:nvPr>
        </p:nvSpPr>
        <p:spPr/>
        <p:txBody>
          <a:bodyPr/>
          <a:lstStyle/>
          <a:p>
            <a:r>
              <a:rPr>
                <a:solidFill>
                  <a:srgbClr val="4343A8"/>
                </a:solidFill>
              </a:rPr>
              <a:t>Business Intelligence with Power BI · Lesson 3</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e crosstab: beautiful, and useless"/>
          <p:cNvSpPr>
            <a:spLocks noGrp="1"/>
          </p:cNvSpPr>
          <p:nvPr>
            <p:ph type="title"/>
          </p:nvPr>
        </p:nvSpPr>
        <p:spPr>
          <a:xfrm>
            <a:off x="731520" y="411480"/>
            <a:ext cx="10698480" cy="822960"/>
          </a:xfrm>
        </p:spPr>
        <p:txBody>
          <a:bodyPr/>
          <a:lstStyle/>
          <a:p>
            <a:r>
              <a:rPr sz="3400" b="1">
                <a:solidFill>
                  <a:srgbClr val="4343A8"/>
                </a:solidFill>
              </a:rPr>
              <a:t>The crosstab: beautiful, and useless</a:t>
            </a:r>
          </a:p>
        </p:txBody>
      </p:sp>
      <p:sp>
        <p:nvSpPr>
          <p:cNvPr id="3" name="Content Placeholder 2" descr="Slide content: Finance's budget: 30 rows — Region and Category — with 12 month columns across; Right for human eyes · wrong for analysis; The month is trapped in the column headers instead of living in the data; You cannot chart, filter, or join against a column HEADING"/>
          <p:cNvSpPr>
            <a:spLocks noGrp="1"/>
          </p:cNvSpPr>
          <p:nvPr>
            <p:ph idx="1"/>
          </p:nvPr>
        </p:nvSpPr>
        <p:spPr>
          <a:xfrm>
            <a:off x="731520" y="1417320"/>
            <a:ext cx="10698480" cy="4937760"/>
          </a:xfrm>
        </p:spPr>
        <p:txBody>
          <a:bodyPr/>
          <a:lstStyle/>
          <a:p>
            <a:pPr/>
            <a:r>
              <a:rPr sz="2400">
                <a:solidFill>
                  <a:srgbClr val="333333"/>
                </a:solidFill>
              </a:rPr>
              <a:t>Finance's budget: 30 rows — Region and Category — with 12 month columns across</a:t>
            </a:r>
          </a:p>
          <a:p>
            <a:pPr/>
            <a:r>
              <a:rPr sz="2400">
                <a:solidFill>
                  <a:srgbClr val="333333"/>
                </a:solidFill>
              </a:rPr>
              <a:t>Right for human eyes · wrong for analysis</a:t>
            </a:r>
          </a:p>
          <a:p>
            <a:pPr/>
            <a:r>
              <a:rPr sz="2400">
                <a:solidFill>
                  <a:srgbClr val="333333"/>
                </a:solidFill>
              </a:rPr>
              <a:t>The month is trapped in the column headers instead of living in the data</a:t>
            </a:r>
          </a:p>
          <a:p>
            <a:pPr/>
            <a:r>
              <a:rPr sz="2400">
                <a:solidFill>
                  <a:srgbClr val="333333"/>
                </a:solidFill>
              </a:rPr>
              <a:t>You cannot chart, filter, or join against a column HEADING</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Unpivot: the month comes in from the cold"/>
          <p:cNvSpPr>
            <a:spLocks noGrp="1"/>
          </p:cNvSpPr>
          <p:nvPr>
            <p:ph type="title"/>
          </p:nvPr>
        </p:nvSpPr>
        <p:spPr>
          <a:xfrm>
            <a:off x="731520" y="411480"/>
            <a:ext cx="10698480" cy="822960"/>
          </a:xfrm>
        </p:spPr>
        <p:txBody>
          <a:bodyPr/>
          <a:lstStyle/>
          <a:p>
            <a:r>
              <a:rPr sz="3400" b="1">
                <a:solidFill>
                  <a:srgbClr val="4343A8"/>
                </a:solidFill>
              </a:rPr>
              <a:t>Unpivot: the month comes in from the cold</a:t>
            </a:r>
          </a:p>
        </p:txBody>
      </p:sp>
      <p:sp>
        <p:nvSpPr>
          <p:cNvPr id="3" name="Content Placeholder 2" descr="Slide content: Select the identity columns (Region, Category) → Transform → Unpivot Other Columns; 12 month columns collapse into Attribute (the month) and Value (the target); Rename, set types → 360 tall rows: 30 × 12, verified; “Other Columns” survives January's new column; a fixed selection does not"/>
          <p:cNvSpPr>
            <a:spLocks noGrp="1"/>
          </p:cNvSpPr>
          <p:nvPr>
            <p:ph idx="1"/>
          </p:nvPr>
        </p:nvSpPr>
        <p:spPr>
          <a:xfrm>
            <a:off x="731520" y="1417320"/>
            <a:ext cx="10698480" cy="4937760"/>
          </a:xfrm>
        </p:spPr>
        <p:txBody>
          <a:bodyPr/>
          <a:lstStyle/>
          <a:p>
            <a:pPr/>
            <a:r>
              <a:rPr sz="2400">
                <a:solidFill>
                  <a:srgbClr val="333333"/>
                </a:solidFill>
              </a:rPr>
              <a:t>Select the identity columns (Region, Category) → Transform → Unpivot Other Columns</a:t>
            </a:r>
          </a:p>
          <a:p>
            <a:pPr/>
            <a:r>
              <a:rPr sz="2400">
                <a:solidFill>
                  <a:srgbClr val="333333"/>
                </a:solidFill>
              </a:rPr>
              <a:t>12 month columns collapse into Attribute (the month) and Value (the target)</a:t>
            </a:r>
          </a:p>
          <a:p>
            <a:pPr/>
            <a:r>
              <a:rPr sz="2400">
                <a:solidFill>
                  <a:srgbClr val="333333"/>
                </a:solidFill>
              </a:rPr>
              <a:t>Rename, set types → 360 tall rows: 30 × 12, verified</a:t>
            </a:r>
          </a:p>
          <a:p>
            <a:pPr/>
            <a:r>
              <a:rPr sz="2400">
                <a:solidFill>
                  <a:srgbClr val="333333"/>
                </a:solidFill>
              </a:rPr>
              <a:t>“Other Columns” survives January's new column; a fixed selection does not</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ink · Pair · Share  —  5 minutes"/>
          <p:cNvSpPr>
            <a:spLocks noGrp="1"/>
          </p:cNvSpPr>
          <p:nvPr>
            <p:ph type="title"/>
          </p:nvPr>
        </p:nvSpPr>
        <p:spPr>
          <a:xfrm>
            <a:off x="731520" y="411480"/>
            <a:ext cx="10698480" cy="822960"/>
          </a:xfrm>
        </p:spPr>
        <p:txBody>
          <a:bodyPr/>
          <a:lstStyle/>
          <a:p>
            <a:r>
              <a:rPr sz="3400" b="1">
                <a:solidFill>
                  <a:srgbClr val="4343A8"/>
                </a:solidFill>
              </a:rPr>
              <a:t>Think · Pair · Share  —  5 minutes</a:t>
            </a:r>
          </a:p>
        </p:txBody>
      </p:sp>
      <p:sp>
        <p:nvSpPr>
          <p:cNvPr id="3" name="Rounded Rectangle 2" descr="Discussion question: Your dedup check on the combined sales table finds 23 exact duplicate rows. Delete them?"/>
          <p:cNvSpPr/>
          <p:nvPr/>
        </p:nvSpPr>
        <p:spPr>
          <a:xfrm>
            <a:off x="731520" y="1554480"/>
            <a:ext cx="10698480" cy="1371600"/>
          </a:xfrm>
          <a:prstGeom prst="roundRect">
            <a:avLst/>
          </a:prstGeom>
          <a:solidFill>
            <a:srgbClr val="4343A8"/>
          </a:solidFill>
          <a:ln>
            <a:solidFill>
              <a:srgbClr val="4343A8"/>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800" b="1">
                <a:solidFill>
                  <a:srgbClr val="FFFFFF"/>
                </a:solidFill>
              </a:rPr>
              <a:t>Your dedup check on the combined sales table finds 23 exact duplicate rows. Delete them?</a:t>
            </a:r>
          </a:p>
        </p:txBody>
      </p:sp>
      <p:sp>
        <p:nvSpPr>
          <p:cNvPr id="4" name="TextBox 3" descr="Instructions: Two minutes with a neighbor: yes or no, and what would you check first?; Hint from last week: what made a full-row duplicate in the CUSTOMER file definitely an error?; What column would this export need for you to be sure?"/>
          <p:cNvSpPr txBox="1"/>
          <p:nvPr/>
        </p:nvSpPr>
        <p:spPr>
          <a:xfrm>
            <a:off x="731520" y="3200400"/>
            <a:ext cx="10698480" cy="2743200"/>
          </a:xfrm>
          <a:prstGeom prst="rect">
            <a:avLst/>
          </a:prstGeom>
          <a:noFill/>
        </p:spPr>
        <p:txBody>
          <a:bodyPr wrap="square">
            <a:spAutoFit/>
          </a:bodyPr>
          <a:lstStyle/>
          <a:p>
            <a:r>
              <a:rPr sz="2400">
                <a:solidFill>
                  <a:srgbClr val="333333"/>
                </a:solidFill>
              </a:rPr>
              <a:t>Two minutes with a neighbor: yes or no, and what would you check first?</a:t>
            </a:r>
          </a:p>
          <a:p>
            <a:r>
              <a:rPr sz="2400">
                <a:solidFill>
                  <a:srgbClr val="333333"/>
                </a:solidFill>
              </a:rPr>
              <a:t>Hint from last week: what made a full-row duplicate in the CUSTOMER file definitely an error?</a:t>
            </a:r>
          </a:p>
          <a:p>
            <a:r>
              <a:rPr sz="2400">
                <a:solidFill>
                  <a:srgbClr val="333333"/>
                </a:solidFill>
              </a:rPr>
              <a:t>What column would this export need for you to be sure?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If you know SQL — and if you don't"/>
          <p:cNvSpPr>
            <a:spLocks noGrp="1"/>
          </p:cNvSpPr>
          <p:nvPr>
            <p:ph type="title"/>
          </p:nvPr>
        </p:nvSpPr>
        <p:spPr>
          <a:xfrm>
            <a:off x="731520" y="411480"/>
            <a:ext cx="10698480" cy="822960"/>
          </a:xfrm>
        </p:spPr>
        <p:txBody>
          <a:bodyPr/>
          <a:lstStyle/>
          <a:p>
            <a:r>
              <a:rPr sz="3400" b="1">
                <a:solidFill>
                  <a:srgbClr val="4343A8"/>
                </a:solidFill>
              </a:rPr>
              <a:t>If you know SQL — and if you don't</a:t>
            </a:r>
          </a:p>
        </p:txBody>
      </p:sp>
      <p:sp>
        <p:nvSpPr>
          <p:cNvPr id="3" name="Content Placeholder 2" descr="Slide content: Merge = JOIN · Append = UNION · the join kinds are SQL's, renamed; Never met SQL? You just learned its most interviewed concept from a dialog box"/>
          <p:cNvSpPr>
            <a:spLocks noGrp="1"/>
          </p:cNvSpPr>
          <p:nvPr>
            <p:ph idx="1"/>
          </p:nvPr>
        </p:nvSpPr>
        <p:spPr>
          <a:xfrm>
            <a:off x="731520" y="1417320"/>
            <a:ext cx="10698480" cy="4937760"/>
          </a:xfrm>
        </p:spPr>
        <p:txBody>
          <a:bodyPr/>
          <a:lstStyle/>
          <a:p>
            <a:pPr/>
            <a:r>
              <a:rPr sz="2400">
                <a:solidFill>
                  <a:srgbClr val="333333"/>
                </a:solidFill>
              </a:rPr>
              <a:t>Merge = JOIN · Append = UNION · the join kinds are SQL's, renamed</a:t>
            </a:r>
          </a:p>
          <a:p>
            <a:pPr/>
            <a:r>
              <a:rPr sz="2400">
                <a:solidFill>
                  <a:srgbClr val="333333"/>
                </a:solidFill>
              </a:rPr>
              <a:t>Never met SQL? You just learned its most interviewed concept from a dialog box</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What you did today"/>
          <p:cNvSpPr>
            <a:spLocks noGrp="1"/>
          </p:cNvSpPr>
          <p:nvPr>
            <p:ph type="title"/>
          </p:nvPr>
        </p:nvSpPr>
        <p:spPr>
          <a:xfrm>
            <a:off x="731520" y="411480"/>
            <a:ext cx="10698480" cy="822960"/>
          </a:xfrm>
        </p:spPr>
        <p:txBody>
          <a:bodyPr/>
          <a:lstStyle/>
          <a:p>
            <a:r>
              <a:rPr sz="3400" b="1">
                <a:solidFill>
                  <a:srgbClr val="4343A8"/>
                </a:solidFill>
              </a:rPr>
              <a:t>What you did today</a:t>
            </a:r>
          </a:p>
        </p:txBody>
      </p:sp>
      <p:sp>
        <p:nvSpPr>
          <p:cNvPr id="3" name="Content Placeholder 2" descr="Slide content: Append stacks (26,139 rows) · Merge looks up · Unpivot reshapes (360 rows); The join kind is a claim: Left Outer kept everything, Inner silently kept 1,627; Predict the count, then run — Inner + Anti must sum to the left table; Anti joins find orphans; dedup needs a data contract, not a reflex; This week: practice trio · Quiz 3 · Assignment A03 — the counts are the contract"/>
          <p:cNvSpPr>
            <a:spLocks noGrp="1"/>
          </p:cNvSpPr>
          <p:nvPr>
            <p:ph idx="1"/>
          </p:nvPr>
        </p:nvSpPr>
        <p:spPr>
          <a:xfrm>
            <a:off x="731520" y="1417320"/>
            <a:ext cx="10698480" cy="4937760"/>
          </a:xfrm>
        </p:spPr>
        <p:txBody>
          <a:bodyPr/>
          <a:lstStyle/>
          <a:p>
            <a:pPr/>
            <a:r>
              <a:rPr sz="2400">
                <a:solidFill>
                  <a:srgbClr val="333333"/>
                </a:solidFill>
              </a:rPr>
              <a:t>Append stacks (26,139 rows) · Merge looks up · Unpivot reshapes (360 rows)</a:t>
            </a:r>
          </a:p>
          <a:p>
            <a:pPr/>
            <a:r>
              <a:rPr sz="2400">
                <a:solidFill>
                  <a:srgbClr val="333333"/>
                </a:solidFill>
              </a:rPr>
              <a:t>The join kind is a claim: Left Outer kept everything, Inner silently kept 1,627</a:t>
            </a:r>
          </a:p>
          <a:p>
            <a:pPr/>
            <a:r>
              <a:rPr sz="2400">
                <a:solidFill>
                  <a:srgbClr val="333333"/>
                </a:solidFill>
              </a:rPr>
              <a:t>Predict the count, then run — Inner + Anti must sum to the left table</a:t>
            </a:r>
          </a:p>
          <a:p>
            <a:pPr/>
            <a:r>
              <a:rPr sz="2400">
                <a:solidFill>
                  <a:srgbClr val="333333"/>
                </a:solidFill>
              </a:rPr>
              <a:t>Anti joins find orphans; dedup needs a data contract, not a reflex</a:t>
            </a:r>
          </a:p>
          <a:p>
            <a:pPr/>
            <a:r>
              <a:rPr sz="2400">
                <a:solidFill>
                  <a:srgbClr val="333333"/>
                </a:solidFill>
              </a:rPr>
              <a:t>This week: practice trio · Quiz 3 · Assignment A03 — the counts are the contract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wo verbs, and the oldest mistake in data work"/>
          <p:cNvSpPr>
            <a:spLocks noGrp="1"/>
          </p:cNvSpPr>
          <p:nvPr>
            <p:ph type="title"/>
          </p:nvPr>
        </p:nvSpPr>
        <p:spPr>
          <a:xfrm>
            <a:off x="731520" y="411480"/>
            <a:ext cx="10698480" cy="822960"/>
          </a:xfrm>
        </p:spPr>
        <p:txBody>
          <a:bodyPr/>
          <a:lstStyle/>
          <a:p>
            <a:r>
              <a:rPr sz="3400" b="1">
                <a:solidFill>
                  <a:srgbClr val="4343A8"/>
                </a:solidFill>
              </a:rPr>
              <a:t>Two verbs, and the oldest mistake in data work</a:t>
            </a:r>
          </a:p>
        </p:txBody>
      </p:sp>
      <p:sp>
        <p:nvSpPr>
          <p:cNvPr id="3" name="Content Placeholder 2" descr="Slide content: APPEND stacks — same shape, one on top of another, more rows; MERGE looks up — different shapes joined by a key, more columns; Six monthly files? Append. Segments attached to sales? Merge.; Confuse them and Power Query does the wrong thing fluently"/>
          <p:cNvSpPr>
            <a:spLocks noGrp="1"/>
          </p:cNvSpPr>
          <p:nvPr>
            <p:ph idx="1"/>
          </p:nvPr>
        </p:nvSpPr>
        <p:spPr>
          <a:xfrm>
            <a:off x="731520" y="1417320"/>
            <a:ext cx="10698480" cy="4937760"/>
          </a:xfrm>
        </p:spPr>
        <p:txBody>
          <a:bodyPr/>
          <a:lstStyle/>
          <a:p>
            <a:pPr/>
            <a:r>
              <a:rPr sz="2400">
                <a:solidFill>
                  <a:srgbClr val="333333"/>
                </a:solidFill>
              </a:rPr>
              <a:t>APPEND stacks — same shape, one on top of another, more rows</a:t>
            </a:r>
          </a:p>
          <a:p>
            <a:pPr/>
            <a:r>
              <a:rPr sz="2400">
                <a:solidFill>
                  <a:srgbClr val="333333"/>
                </a:solidFill>
              </a:rPr>
              <a:t>MERGE looks up — different shapes joined by a key, more columns</a:t>
            </a:r>
          </a:p>
          <a:p>
            <a:pPr/>
            <a:r>
              <a:rPr sz="2400">
                <a:solidFill>
                  <a:srgbClr val="333333"/>
                </a:solidFill>
              </a:rPr>
              <a:t>Six monthly files? Append. Segments attached to sales? Merge.</a:t>
            </a:r>
          </a:p>
          <a:p>
            <a:pPr/>
            <a:r>
              <a:rPr sz="2400">
                <a:solidFill>
                  <a:srgbClr val="333333"/>
                </a:solidFill>
              </a:rPr>
              <a:t>Confuse them and Power Query does the wrong thing fluently</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Append: six files become one table"/>
          <p:cNvSpPr>
            <a:spLocks noGrp="1"/>
          </p:cNvSpPr>
          <p:nvPr>
            <p:ph type="title"/>
          </p:nvPr>
        </p:nvSpPr>
        <p:spPr>
          <a:xfrm>
            <a:off x="731520" y="411480"/>
            <a:ext cx="10698480" cy="822960"/>
          </a:xfrm>
        </p:spPr>
        <p:txBody>
          <a:bodyPr/>
          <a:lstStyle/>
          <a:p>
            <a:r>
              <a:rPr sz="3400" b="1">
                <a:solidFill>
                  <a:srgbClr val="4343A8"/>
                </a:solidFill>
              </a:rPr>
              <a:t>Append: six files become one table</a:t>
            </a:r>
          </a:p>
        </p:txBody>
      </p:sp>
      <p:sp>
        <p:nvSpPr>
          <p:cNvPr id="3" name="Content Placeholder 2" descr="Slide content: Six exports, identical columns · January alone holds 3,903 rows; Home → Append Queries → Append Queries as New; Result: 26,139 rows, January through June; The Folder connector: point at the directory, every file combines — twelve files next year, zero edits"/>
          <p:cNvSpPr>
            <a:spLocks noGrp="1"/>
          </p:cNvSpPr>
          <p:nvPr>
            <p:ph idx="1"/>
          </p:nvPr>
        </p:nvSpPr>
        <p:spPr>
          <a:xfrm>
            <a:off x="731520" y="1417320"/>
            <a:ext cx="10698480" cy="4937760"/>
          </a:xfrm>
        </p:spPr>
        <p:txBody>
          <a:bodyPr/>
          <a:lstStyle/>
          <a:p>
            <a:pPr/>
            <a:r>
              <a:rPr sz="2400">
                <a:solidFill>
                  <a:srgbClr val="333333"/>
                </a:solidFill>
              </a:rPr>
              <a:t>Six exports, identical columns · January alone holds 3,903 rows</a:t>
            </a:r>
          </a:p>
          <a:p>
            <a:pPr/>
            <a:r>
              <a:rPr sz="2400">
                <a:solidFill>
                  <a:srgbClr val="333333"/>
                </a:solidFill>
              </a:rPr>
              <a:t>Home → Append Queries → Append Queries as New</a:t>
            </a:r>
          </a:p>
          <a:p>
            <a:pPr/>
            <a:r>
              <a:rPr sz="2400">
                <a:solidFill>
                  <a:srgbClr val="333333"/>
                </a:solidFill>
              </a:rPr>
              <a:t>Result: 26,139 rows, January through June</a:t>
            </a:r>
          </a:p>
          <a:p>
            <a:pPr/>
            <a:r>
              <a:rPr sz="2400">
                <a:solidFill>
                  <a:srgbClr val="333333"/>
                </a:solidFill>
              </a:rPr>
              <a:t>The Folder connector: point at the directory, every file combines — twelve files next year, zero edits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What append demands: matching names"/>
          <p:cNvSpPr>
            <a:spLocks noGrp="1"/>
          </p:cNvSpPr>
          <p:nvPr>
            <p:ph type="title"/>
          </p:nvPr>
        </p:nvSpPr>
        <p:spPr>
          <a:xfrm>
            <a:off x="731520" y="411480"/>
            <a:ext cx="10698480" cy="822960"/>
          </a:xfrm>
        </p:spPr>
        <p:txBody>
          <a:bodyPr/>
          <a:lstStyle/>
          <a:p>
            <a:r>
              <a:rPr sz="3400" b="1">
                <a:solidFill>
                  <a:srgbClr val="4343A8"/>
                </a:solidFill>
              </a:rPr>
              <a:t>What append demands: matching names</a:t>
            </a:r>
          </a:p>
        </p:txBody>
      </p:sp>
      <p:sp>
        <p:nvSpPr>
          <p:cNvPr id="3" name="Content Placeholder 2" descr="Slide content: Columns align BY NAME; A renamed column — Qty instead of Quantity — arrives as a separate, mostly-null column; Nothing warns you. The null bars are how you catch it; After every append: check the column list and the profile"/>
          <p:cNvSpPr>
            <a:spLocks noGrp="1"/>
          </p:cNvSpPr>
          <p:nvPr>
            <p:ph idx="1"/>
          </p:nvPr>
        </p:nvSpPr>
        <p:spPr>
          <a:xfrm>
            <a:off x="731520" y="1417320"/>
            <a:ext cx="10698480" cy="4937760"/>
          </a:xfrm>
        </p:spPr>
        <p:txBody>
          <a:bodyPr/>
          <a:lstStyle/>
          <a:p>
            <a:pPr/>
            <a:r>
              <a:rPr sz="2400">
                <a:solidFill>
                  <a:srgbClr val="333333"/>
                </a:solidFill>
              </a:rPr>
              <a:t>Columns align BY NAME</a:t>
            </a:r>
          </a:p>
          <a:p>
            <a:pPr/>
            <a:r>
              <a:rPr sz="2400">
                <a:solidFill>
                  <a:srgbClr val="333333"/>
                </a:solidFill>
              </a:rPr>
              <a:t>A renamed column — Qty instead of Quantity — arrives as a separate, mostly-null column</a:t>
            </a:r>
          </a:p>
          <a:p>
            <a:pPr/>
            <a:r>
              <a:rPr sz="2400">
                <a:solidFill>
                  <a:srgbClr val="333333"/>
                </a:solidFill>
              </a:rPr>
              <a:t>Nothing warns you. The null bars are how you catch it</a:t>
            </a:r>
          </a:p>
          <a:p>
            <a:pPr/>
            <a:r>
              <a:rPr sz="2400">
                <a:solidFill>
                  <a:srgbClr val="333333"/>
                </a:solidFill>
              </a:rPr>
              <a:t>After every append: check the column list and the profile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ink · Pair · Share  —  3 minutes"/>
          <p:cNvSpPr>
            <a:spLocks noGrp="1"/>
          </p:cNvSpPr>
          <p:nvPr>
            <p:ph type="title"/>
          </p:nvPr>
        </p:nvSpPr>
        <p:spPr>
          <a:xfrm>
            <a:off x="731520" y="411480"/>
            <a:ext cx="10698480" cy="822960"/>
          </a:xfrm>
        </p:spPr>
        <p:txBody>
          <a:bodyPr/>
          <a:lstStyle/>
          <a:p>
            <a:r>
              <a:rPr sz="3400" b="1">
                <a:solidFill>
                  <a:srgbClr val="4343A8"/>
                </a:solidFill>
              </a:rPr>
              <a:t>Think · Pair · Share  —  3 minutes</a:t>
            </a:r>
          </a:p>
        </p:txBody>
      </p:sp>
      <p:sp>
        <p:nvSpPr>
          <p:cNvPr id="3" name="Rounded Rectangle 2" descr="Discussion question: Appending six files: Jan has 3,903 rows, all six hold 26,139. Your result shows 22,236. What do you check first?"/>
          <p:cNvSpPr/>
          <p:nvPr/>
        </p:nvSpPr>
        <p:spPr>
          <a:xfrm>
            <a:off x="731520" y="1554480"/>
            <a:ext cx="10698480" cy="1371600"/>
          </a:xfrm>
          <a:prstGeom prst="roundRect">
            <a:avLst/>
          </a:prstGeom>
          <a:solidFill>
            <a:srgbClr val="4343A8"/>
          </a:solidFill>
          <a:ln>
            <a:solidFill>
              <a:srgbClr val="4343A8"/>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800" b="1">
                <a:solidFill>
                  <a:srgbClr val="FFFFFF"/>
                </a:solidFill>
              </a:rPr>
              <a:t>Appending six files: Jan has 3,903 rows, all six hold 26,139. Your result shows 22,236. What do you check first?</a:t>
            </a:r>
          </a:p>
        </p:txBody>
      </p:sp>
      <p:sp>
        <p:nvSpPr>
          <p:cNvPr id="4" name="TextBox 3" descr="Instructions: Thirty seconds — the answer is arithmetic.; What is 26,139 minus 22,236?"/>
          <p:cNvSpPr txBox="1"/>
          <p:nvPr/>
        </p:nvSpPr>
        <p:spPr>
          <a:xfrm>
            <a:off x="731520" y="3200400"/>
            <a:ext cx="10698480" cy="2743200"/>
          </a:xfrm>
          <a:prstGeom prst="rect">
            <a:avLst/>
          </a:prstGeom>
          <a:noFill/>
        </p:spPr>
        <p:txBody>
          <a:bodyPr wrap="square">
            <a:spAutoFit/>
          </a:bodyPr>
          <a:lstStyle/>
          <a:p>
            <a:r>
              <a:rPr sz="2400">
                <a:solidFill>
                  <a:srgbClr val="333333"/>
                </a:solidFill>
              </a:rPr>
              <a:t>Thirty seconds — the answer is arithmetic.</a:t>
            </a:r>
          </a:p>
          <a:p>
            <a:r>
              <a:rPr sz="2400">
                <a:solidFill>
                  <a:srgbClr val="333333"/>
                </a:solidFill>
              </a:rPr>
              <a:t>What is 26,139 minus 22,236?</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Merge: the lookup — and the dropdown that matters"/>
          <p:cNvSpPr>
            <a:spLocks noGrp="1"/>
          </p:cNvSpPr>
          <p:nvPr>
            <p:ph type="title"/>
          </p:nvPr>
        </p:nvSpPr>
        <p:spPr>
          <a:xfrm>
            <a:off x="731520" y="411480"/>
            <a:ext cx="10698480" cy="822960"/>
          </a:xfrm>
        </p:spPr>
        <p:txBody>
          <a:bodyPr/>
          <a:lstStyle/>
          <a:p>
            <a:r>
              <a:rPr sz="3400" b="1">
                <a:solidFill>
                  <a:srgbClr val="4343A8"/>
                </a:solidFill>
              </a:rPr>
              <a:t>Merge: the lookup — and the dropdown that matters</a:t>
            </a:r>
          </a:p>
        </p:txBody>
      </p:sp>
      <p:sp>
        <p:nvSpPr>
          <p:cNvPr id="3" name="Content Placeholder 2" descr="Slide content: Home → Merge Queries: two tables, one key column each; The Join Kind dropdown is a claim about which rows deserve to exist; Today's experiment: 26,139 sales × the 500-customer marketing list"/>
          <p:cNvSpPr>
            <a:spLocks noGrp="1"/>
          </p:cNvSpPr>
          <p:nvPr>
            <p:ph idx="1"/>
          </p:nvPr>
        </p:nvSpPr>
        <p:spPr>
          <a:xfrm>
            <a:off x="731520" y="1417320"/>
            <a:ext cx="10698480" cy="4937760"/>
          </a:xfrm>
        </p:spPr>
        <p:txBody>
          <a:bodyPr/>
          <a:lstStyle/>
          <a:p>
            <a:pPr/>
            <a:r>
              <a:rPr sz="2400">
                <a:solidFill>
                  <a:srgbClr val="333333"/>
                </a:solidFill>
              </a:rPr>
              <a:t>Home → Merge Queries: two tables, one key column each</a:t>
            </a:r>
          </a:p>
          <a:p>
            <a:pPr/>
            <a:r>
              <a:rPr sz="2400">
                <a:solidFill>
                  <a:srgbClr val="333333"/>
                </a:solidFill>
              </a:rPr>
              <a:t>The Join Kind dropdown is a claim about which rows deserve to exist</a:t>
            </a:r>
          </a:p>
          <a:p>
            <a:pPr/>
            <a:r>
              <a:rPr sz="2400">
                <a:solidFill>
                  <a:srgbClr val="333333"/>
                </a:solidFill>
              </a:rPr>
              <a:t>Today's experiment: 26,139 sales × the 500-customer marketing list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e experiment: one merge, three claims"/>
          <p:cNvSpPr>
            <a:spLocks noGrp="1"/>
          </p:cNvSpPr>
          <p:nvPr>
            <p:ph type="title"/>
          </p:nvPr>
        </p:nvSpPr>
        <p:spPr>
          <a:xfrm>
            <a:off x="731520" y="411480"/>
            <a:ext cx="10698480" cy="822960"/>
          </a:xfrm>
        </p:spPr>
        <p:txBody>
          <a:bodyPr/>
          <a:lstStyle/>
          <a:p>
            <a:r>
              <a:rPr sz="3400" b="1">
                <a:solidFill>
                  <a:srgbClr val="4343A8"/>
                </a:solidFill>
              </a:rPr>
              <a:t>The experiment: one merge, three claims</a:t>
            </a:r>
          </a:p>
        </p:txBody>
      </p:sp>
      <p:graphicFrame>
        <p:nvGraphicFramePr>
          <p:cNvPr id="3" name="Table 2" descr="Table: The experiment: one merge, three claims. Join kind / Rows / The claim it makes. Left Outer (default) / 26,139 / Every sale survives; nulls mark the gaps. Inner / 1,627 / Only sales matching the list survive. Left Anti / 24,512 / Only the sales with NO match survive."/>
          <p:cNvGraphicFramePr>
            <a:graphicFrameLocks noGrp="1"/>
          </p:cNvGraphicFramePr>
          <p:nvPr/>
        </p:nvGraphicFramePr>
        <p:xfrm>
          <a:off x="731520" y="1463040"/>
          <a:ext cx="10698480" cy="2011680"/>
        </p:xfrm>
        <a:graphic>
          <a:graphicData uri="http://schemas.openxmlformats.org/drawingml/2006/table">
            <a:tbl>
              <a:tblPr firstRow="1" bandRow="1">
                <a:tableStyleId>{5C22544A-7EE6-4342-B048-85BDC9FD1C3A}</a:tableStyleId>
              </a:tblPr>
              <a:tblGrid>
                <a:gridCol w="2926080"/>
                <a:gridCol w="2011680"/>
                <a:gridCol w="5760720"/>
              </a:tblGrid>
              <a:tr h="502920">
                <a:tc>
                  <a:txBody>
                    <a:bodyPr/>
                    <a:lstStyle/>
                    <a:p>
                      <a:r>
                        <a:rPr sz="2200" b="1">
                          <a:solidFill>
                            <a:srgbClr val="FFFFFF"/>
                          </a:solidFill>
                        </a:rPr>
                        <a:t>Join kind</a:t>
                      </a:r>
                    </a:p>
                  </a:txBody>
                  <a:tcPr>
                    <a:solidFill>
                      <a:srgbClr val="4343A8"/>
                    </a:solidFill>
                  </a:tcPr>
                </a:tc>
                <a:tc>
                  <a:txBody>
                    <a:bodyPr/>
                    <a:lstStyle/>
                    <a:p>
                      <a:r>
                        <a:rPr sz="2200" b="1">
                          <a:solidFill>
                            <a:srgbClr val="FFFFFF"/>
                          </a:solidFill>
                        </a:rPr>
                        <a:t>Rows</a:t>
                      </a:r>
                    </a:p>
                  </a:txBody>
                  <a:tcPr>
                    <a:solidFill>
                      <a:srgbClr val="4343A8"/>
                    </a:solidFill>
                  </a:tcPr>
                </a:tc>
                <a:tc>
                  <a:txBody>
                    <a:bodyPr/>
                    <a:lstStyle/>
                    <a:p>
                      <a:r>
                        <a:rPr sz="2200" b="1">
                          <a:solidFill>
                            <a:srgbClr val="FFFFFF"/>
                          </a:solidFill>
                        </a:rPr>
                        <a:t>The claim it makes</a:t>
                      </a:r>
                    </a:p>
                  </a:txBody>
                  <a:tcPr>
                    <a:solidFill>
                      <a:srgbClr val="4343A8"/>
                    </a:solidFill>
                  </a:tcPr>
                </a:tc>
              </a:tr>
              <a:tr h="502920">
                <a:tc>
                  <a:txBody>
                    <a:bodyPr/>
                    <a:lstStyle/>
                    <a:p>
                      <a:r>
                        <a:rPr sz="2000" b="0">
                          <a:solidFill>
                            <a:srgbClr val="333333"/>
                          </a:solidFill>
                        </a:rPr>
                        <a:t>Left Outer (default)</a:t>
                      </a:r>
                    </a:p>
                  </a:txBody>
                  <a:tcPr/>
                </a:tc>
                <a:tc>
                  <a:txBody>
                    <a:bodyPr/>
                    <a:lstStyle/>
                    <a:p>
                      <a:r>
                        <a:rPr sz="2000" b="0">
                          <a:solidFill>
                            <a:srgbClr val="333333"/>
                          </a:solidFill>
                        </a:rPr>
                        <a:t>26,139</a:t>
                      </a:r>
                    </a:p>
                  </a:txBody>
                  <a:tcPr/>
                </a:tc>
                <a:tc>
                  <a:txBody>
                    <a:bodyPr/>
                    <a:lstStyle/>
                    <a:p>
                      <a:r>
                        <a:rPr sz="2000" b="0">
                          <a:solidFill>
                            <a:srgbClr val="333333"/>
                          </a:solidFill>
                        </a:rPr>
                        <a:t>Every sale survives; nulls mark the gaps</a:t>
                      </a:r>
                    </a:p>
                  </a:txBody>
                  <a:tcPr/>
                </a:tc>
              </a:tr>
              <a:tr h="502920">
                <a:tc>
                  <a:txBody>
                    <a:bodyPr/>
                    <a:lstStyle/>
                    <a:p>
                      <a:r>
                        <a:rPr sz="2000" b="0">
                          <a:solidFill>
                            <a:srgbClr val="333333"/>
                          </a:solidFill>
                        </a:rPr>
                        <a:t>Inner</a:t>
                      </a:r>
                    </a:p>
                  </a:txBody>
                  <a:tcPr/>
                </a:tc>
                <a:tc>
                  <a:txBody>
                    <a:bodyPr/>
                    <a:lstStyle/>
                    <a:p>
                      <a:r>
                        <a:rPr sz="2000" b="0">
                          <a:solidFill>
                            <a:srgbClr val="333333"/>
                          </a:solidFill>
                        </a:rPr>
                        <a:t>1,627</a:t>
                      </a:r>
                    </a:p>
                  </a:txBody>
                  <a:tcPr/>
                </a:tc>
                <a:tc>
                  <a:txBody>
                    <a:bodyPr/>
                    <a:lstStyle/>
                    <a:p>
                      <a:r>
                        <a:rPr sz="2000" b="0">
                          <a:solidFill>
                            <a:srgbClr val="333333"/>
                          </a:solidFill>
                        </a:rPr>
                        <a:t>Only sales matching the list survive</a:t>
                      </a:r>
                    </a:p>
                  </a:txBody>
                  <a:tcPr/>
                </a:tc>
              </a:tr>
              <a:tr h="502920">
                <a:tc>
                  <a:txBody>
                    <a:bodyPr/>
                    <a:lstStyle/>
                    <a:p>
                      <a:r>
                        <a:rPr sz="2000" b="0">
                          <a:solidFill>
                            <a:srgbClr val="333333"/>
                          </a:solidFill>
                        </a:rPr>
                        <a:t>Left Anti</a:t>
                      </a:r>
                    </a:p>
                  </a:txBody>
                  <a:tcPr/>
                </a:tc>
                <a:tc>
                  <a:txBody>
                    <a:bodyPr/>
                    <a:lstStyle/>
                    <a:p>
                      <a:r>
                        <a:rPr sz="2000" b="0">
                          <a:solidFill>
                            <a:srgbClr val="333333"/>
                          </a:solidFill>
                        </a:rPr>
                        <a:t>24,512</a:t>
                      </a:r>
                    </a:p>
                  </a:txBody>
                  <a:tcPr/>
                </a:tc>
                <a:tc>
                  <a:txBody>
                    <a:bodyPr/>
                    <a:lstStyle/>
                    <a:p>
                      <a:r>
                        <a:rPr sz="2000" b="0">
                          <a:solidFill>
                            <a:srgbClr val="333333"/>
                          </a:solidFill>
                        </a:rPr>
                        <a:t>Only the sales with NO match survive</a:t>
                      </a:r>
                    </a:p>
                  </a:txBody>
                  <a:tcPr/>
                </a:tc>
              </a:tr>
            </a:tbl>
          </a:graphicData>
        </a:graphic>
      </p:graphicFrame>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e habit that catches it: predict, then run"/>
          <p:cNvSpPr>
            <a:spLocks noGrp="1"/>
          </p:cNvSpPr>
          <p:nvPr>
            <p:ph type="title"/>
          </p:nvPr>
        </p:nvSpPr>
        <p:spPr>
          <a:xfrm>
            <a:off x="731520" y="411480"/>
            <a:ext cx="10698480" cy="822960"/>
          </a:xfrm>
        </p:spPr>
        <p:txBody>
          <a:bodyPr/>
          <a:lstStyle/>
          <a:p>
            <a:r>
              <a:rPr sz="3400" b="1">
                <a:solidFill>
                  <a:srgbClr val="4343A8"/>
                </a:solidFill>
              </a:rPr>
              <a:t>The habit that catches it: predict, then run</a:t>
            </a:r>
          </a:p>
        </p:txBody>
      </p:sp>
      <p:sp>
        <p:nvSpPr>
          <p:cNvPr id="3" name="Content Placeholder 2" descr="Slide content: Write down the row count you EXPECT before clicking OK; Left join: same as the left table — IF the right key is unique; Duplicate right-side keys MULTIPLY matching rows — the merge that grows; Profile the key first: 500 rows, 500 distinct = safe"/>
          <p:cNvSpPr>
            <a:spLocks noGrp="1"/>
          </p:cNvSpPr>
          <p:nvPr>
            <p:ph idx="1"/>
          </p:nvPr>
        </p:nvSpPr>
        <p:spPr>
          <a:xfrm>
            <a:off x="731520" y="1417320"/>
            <a:ext cx="10698480" cy="4937760"/>
          </a:xfrm>
        </p:spPr>
        <p:txBody>
          <a:bodyPr/>
          <a:lstStyle/>
          <a:p>
            <a:pPr/>
            <a:r>
              <a:rPr sz="2400">
                <a:solidFill>
                  <a:srgbClr val="333333"/>
                </a:solidFill>
              </a:rPr>
              <a:t>Write down the row count you EXPECT before clicking OK</a:t>
            </a:r>
          </a:p>
          <a:p>
            <a:pPr/>
            <a:r>
              <a:rPr sz="2400">
                <a:solidFill>
                  <a:srgbClr val="333333"/>
                </a:solidFill>
              </a:rPr>
              <a:t>Left join: same as the left table — IF the right key is unique</a:t>
            </a:r>
          </a:p>
          <a:p>
            <a:pPr/>
            <a:r>
              <a:rPr sz="2400">
                <a:solidFill>
                  <a:srgbClr val="333333"/>
                </a:solidFill>
              </a:rPr>
              <a:t>Duplicate right-side keys MULTIPLY matching rows — the merge that grows</a:t>
            </a:r>
          </a:p>
          <a:p>
            <a:pPr/>
            <a:r>
              <a:rPr sz="2400">
                <a:solidFill>
                  <a:srgbClr val="333333"/>
                </a:solidFill>
              </a:rPr>
              <a:t>Profile the key first: 500 rows, 500 distinct = safe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e anti join: the auditor's instrument"/>
          <p:cNvSpPr>
            <a:spLocks noGrp="1"/>
          </p:cNvSpPr>
          <p:nvPr>
            <p:ph type="title"/>
          </p:nvPr>
        </p:nvSpPr>
        <p:spPr>
          <a:xfrm>
            <a:off x="731520" y="411480"/>
            <a:ext cx="10698480" cy="822960"/>
          </a:xfrm>
        </p:spPr>
        <p:txBody>
          <a:bodyPr/>
          <a:lstStyle/>
          <a:p>
            <a:r>
              <a:rPr sz="3400" b="1">
                <a:solidFill>
                  <a:srgbClr val="4343A8"/>
                </a:solidFill>
              </a:rPr>
              <a:t>The anti join: the auditor's instrument</a:t>
            </a:r>
          </a:p>
        </p:txBody>
      </p:sp>
      <p:sp>
        <p:nvSpPr>
          <p:cNvPr id="3" name="Content Placeholder 2" descr="Slide content: 24,512 sales with no match looked like failure — flip the question; “Which rows in table A have no partner in table B?” — one step; Orders without valid products · payments without invoices · payroll without employees; Any two tables that are supposed to agree: the anti join measures how much they don't"/>
          <p:cNvSpPr>
            <a:spLocks noGrp="1"/>
          </p:cNvSpPr>
          <p:nvPr>
            <p:ph idx="1"/>
          </p:nvPr>
        </p:nvSpPr>
        <p:spPr>
          <a:xfrm>
            <a:off x="731520" y="1417320"/>
            <a:ext cx="10698480" cy="4937760"/>
          </a:xfrm>
        </p:spPr>
        <p:txBody>
          <a:bodyPr/>
          <a:lstStyle/>
          <a:p>
            <a:pPr/>
            <a:r>
              <a:rPr sz="2400">
                <a:solidFill>
                  <a:srgbClr val="333333"/>
                </a:solidFill>
              </a:rPr>
              <a:t>24,512 sales with no match looked like failure — flip the question</a:t>
            </a:r>
          </a:p>
          <a:p>
            <a:pPr/>
            <a:r>
              <a:rPr sz="2400">
                <a:solidFill>
                  <a:srgbClr val="333333"/>
                </a:solidFill>
              </a:rPr>
              <a:t>“Which rows in table A have no partner in table B?” — one step</a:t>
            </a:r>
          </a:p>
          <a:p>
            <a:pPr/>
            <a:r>
              <a:rPr sz="2400">
                <a:solidFill>
                  <a:srgbClr val="333333"/>
                </a:solidFill>
              </a:rPr>
              <a:t>Orders without valid products · payments without invoices · payroll without employees</a:t>
            </a:r>
          </a:p>
          <a:p>
            <a:pPr/>
            <a:r>
              <a:rPr sz="2400">
                <a:solidFill>
                  <a:srgbClr val="333333"/>
                </a:solidFill>
              </a:rPr>
              <a:t>Any two tables that are supposed to agree: the anti join measures how much they don't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L03 Power Query II - Combine</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